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subTitle" idx="1"/>
          </p:nvPr>
        </p:nvSpPr>
        <p:spPr>
          <a:xfrm>
            <a:off x="685800" y="2840053"/>
            <a:ext cx="7772400" cy="784800"/>
          </a:xfrm>
          <a:prstGeom prst="rect">
            <a:avLst/>
          </a:prstGeom>
        </p:spPr>
        <p:txBody>
          <a:bodyPr wrap="square" lIns="91425" tIns="91425" rIns="91425" bIns="91425" anchor="t" anchorCtr="0"/>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ctrTitle"/>
          </p:nvPr>
        </p:nvSpPr>
        <p:spPr>
          <a:xfrm>
            <a:off x="685800" y="1583342"/>
            <a:ext cx="7772400" cy="1159800"/>
          </a:xfrm>
          <a:prstGeom prst="rect">
            <a:avLst/>
          </a:prstGeom>
        </p:spPr>
        <p:txBody>
          <a:bodyPr wrap="square"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2" name="Shape 12"/>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200150"/>
            <a:ext cx="8229600" cy="3725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200150"/>
            <a:ext cx="3994500" cy="3725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2"/>
          </p:nvPr>
        </p:nvSpPr>
        <p:spPr>
          <a:xfrm>
            <a:off x="4692274" y="1200150"/>
            <a:ext cx="3994500" cy="3725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600"/>
          </a:xfrm>
          <a:prstGeom prst="rect">
            <a:avLst/>
          </a:prstGeom>
        </p:spPr>
        <p:txBody>
          <a:bodyPr wrap="square" lIns="91425" tIns="91425" rIns="91425" bIns="91425" anchor="t" anchorCtr="0"/>
          <a:lstStyle>
            <a:lvl1pPr lvl="0" algn="ctr">
              <a:spcBef>
                <a:spcPts val="0"/>
              </a:spcBef>
              <a:buClr>
                <a:schemeClr val="dk1"/>
              </a:buClr>
              <a:buSzPct val="100000"/>
              <a:buNone/>
              <a:defRPr sz="1800">
                <a:solidFill>
                  <a:schemeClr val="dk1"/>
                </a:solidFill>
              </a:defRPr>
            </a:lvl1pPr>
          </a:lstStyle>
          <a:p>
            <a:endParaRPr/>
          </a:p>
        </p:txBody>
      </p:sp>
      <p:sp>
        <p:nvSpPr>
          <p:cNvPr id="27" name="Shape 27"/>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ight-gradient">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700"/>
          </a:xfrm>
          <a:prstGeom prst="rect">
            <a:avLst/>
          </a:prstGeom>
          <a:noFill/>
          <a:ln>
            <a:noFill/>
          </a:ln>
        </p:spPr>
        <p:txBody>
          <a:bodyPr wrap="square" lIns="91425" tIns="91425" rIns="91425" bIns="91425" anchor="t" anchorCtr="0"/>
          <a:lstStyle>
            <a:lvl1pPr lvl="0">
              <a:spcBef>
                <a:spcPts val="600"/>
              </a:spcBef>
              <a:buSzPct val="100000"/>
              <a:buChar char="●"/>
              <a:defRPr sz="3000"/>
            </a:lvl1pPr>
            <a:lvl2pPr lvl="1">
              <a:spcBef>
                <a:spcPts val="480"/>
              </a:spcBef>
              <a:buSzPct val="100000"/>
              <a:buChar char="○"/>
              <a:defRPr sz="2400"/>
            </a:lvl2pPr>
            <a:lvl3pPr lvl="2">
              <a:spcBef>
                <a:spcPts val="480"/>
              </a:spcBef>
              <a:buSzPct val="100000"/>
              <a:buChar char="■"/>
              <a:defRPr sz="2400"/>
            </a:lvl3pPr>
            <a:lvl4pPr lvl="3">
              <a:spcBef>
                <a:spcPts val="360"/>
              </a:spcBef>
              <a:buSzPct val="100000"/>
              <a:buChar char="●"/>
              <a:defRPr sz="1800"/>
            </a:lvl4pPr>
            <a:lvl5pPr lvl="4">
              <a:spcBef>
                <a:spcPts val="360"/>
              </a:spcBef>
              <a:buSzPct val="100000"/>
              <a:buChar char="○"/>
              <a:defRPr sz="1800"/>
            </a:lvl5pPr>
            <a:lvl6pPr lvl="5">
              <a:spcBef>
                <a:spcPts val="360"/>
              </a:spcBef>
              <a:buSzPct val="100000"/>
              <a:buChar char="■"/>
              <a:defRPr sz="1800"/>
            </a:lvl6pPr>
            <a:lvl7pPr lvl="6">
              <a:spcBef>
                <a:spcPts val="360"/>
              </a:spcBef>
              <a:buSzPct val="100000"/>
              <a:buChar char="●"/>
              <a:defRPr sz="1800"/>
            </a:lvl7pPr>
            <a:lvl8pPr lvl="7">
              <a:spcBef>
                <a:spcPts val="360"/>
              </a:spcBef>
              <a:buSzPct val="100000"/>
              <a:buChar char="○"/>
              <a:defRPr sz="1800"/>
            </a:lvl8pPr>
            <a:lvl9pPr lvl="8">
              <a:spcBef>
                <a:spcPts val="360"/>
              </a:spcBef>
              <a:buSzPct val="100000"/>
              <a:buChar char="■"/>
              <a:defRPr sz="1800"/>
            </a:lvl9pPr>
          </a:lstStyle>
          <a:p>
            <a:endParaRPr/>
          </a:p>
        </p:txBody>
      </p:sp>
      <p:sp>
        <p:nvSpPr>
          <p:cNvPr id="8" name="Shape 8"/>
          <p:cNvSpPr txBox="1">
            <a:spLocks noGrp="1"/>
          </p:cNvSpPr>
          <p:nvPr>
            <p:ph type="sldNum" idx="12"/>
          </p:nvPr>
        </p:nvSpPr>
        <p:spPr>
          <a:xfrm>
            <a:off x="8556791" y="47498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265900"/>
            <a:ext cx="7772400" cy="2477400"/>
          </a:xfrm>
          <a:prstGeom prst="rect">
            <a:avLst/>
          </a:prstGeom>
        </p:spPr>
        <p:txBody>
          <a:bodyPr wrap="square" lIns="91425" tIns="91425" rIns="91425" bIns="91425" anchor="b" anchorCtr="0">
            <a:noAutofit/>
          </a:bodyPr>
          <a:lstStyle/>
          <a:p>
            <a:pPr lvl="0" rtl="0">
              <a:spcBef>
                <a:spcPts val="0"/>
              </a:spcBef>
              <a:buNone/>
            </a:pPr>
            <a:r>
              <a:rPr lang="en" sz="3600"/>
              <a:t>Computer Vision </a:t>
            </a:r>
          </a:p>
          <a:p>
            <a:pPr lvl="0" rtl="0">
              <a:spcBef>
                <a:spcPts val="0"/>
              </a:spcBef>
              <a:buNone/>
            </a:pPr>
            <a:r>
              <a:rPr lang="en" sz="3600"/>
              <a:t>Fall 2017</a:t>
            </a:r>
          </a:p>
          <a:p>
            <a:pPr lvl="0">
              <a:spcBef>
                <a:spcPts val="0"/>
              </a:spcBef>
              <a:buNone/>
            </a:pPr>
            <a:r>
              <a:rPr lang="en" sz="3600"/>
              <a:t>Problem Set #5</a:t>
            </a:r>
          </a:p>
        </p:txBody>
      </p:sp>
      <p:sp>
        <p:nvSpPr>
          <p:cNvPr id="35" name="Shape 35"/>
          <p:cNvSpPr txBox="1">
            <a:spLocks noGrp="1"/>
          </p:cNvSpPr>
          <p:nvPr>
            <p:ph type="subTitle" idx="1"/>
          </p:nvPr>
        </p:nvSpPr>
        <p:spPr>
          <a:xfrm>
            <a:off x="685800" y="3042499"/>
            <a:ext cx="7772400" cy="1123500"/>
          </a:xfrm>
          <a:prstGeom prst="rect">
            <a:avLst/>
          </a:prstGeom>
        </p:spPr>
        <p:txBody>
          <a:bodyPr wrap="square" lIns="91425" tIns="91425" rIns="91425" bIns="91425" anchor="t" anchorCtr="0">
            <a:noAutofit/>
          </a:bodyPr>
          <a:lstStyle/>
          <a:p>
            <a:pPr lvl="0" rtl="0">
              <a:spcBef>
                <a:spcPts val="0"/>
              </a:spcBef>
              <a:buNone/>
            </a:pPr>
            <a:r>
              <a:rPr lang="en" sz="1800" dirty="0"/>
              <a:t>Zhi  Zhang</a:t>
            </a:r>
          </a:p>
          <a:p>
            <a:pPr lvl="0" rtl="0">
              <a:spcBef>
                <a:spcPts val="0"/>
              </a:spcBef>
              <a:buNone/>
            </a:pPr>
            <a:r>
              <a:rPr lang="en" sz="1800" dirty="0"/>
              <a:t>zhizhang@gatech.edu</a:t>
            </a:r>
          </a:p>
          <a:p>
            <a:pPr lvl="0">
              <a:spcBef>
                <a:spcPts val="0"/>
              </a:spcBef>
              <a:buNone/>
            </a:pPr>
            <a:endParaRPr dirty="0"/>
          </a:p>
        </p:txBody>
      </p:sp>
      <p:sp>
        <p:nvSpPr>
          <p:cNvPr id="36" name="Shape 3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2a: PF Tracking a circle</a:t>
            </a:r>
          </a:p>
        </p:txBody>
      </p:sp>
      <p:sp>
        <p:nvSpPr>
          <p:cNvPr id="106" name="Shape 10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07" name="Shape 107"/>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ps5-2-a-1.png</a:t>
            </a:r>
          </a:p>
        </p:txBody>
      </p:sp>
      <p:pic>
        <p:nvPicPr>
          <p:cNvPr id="4" name="Picture 3"/>
          <p:cNvPicPr>
            <a:picLocks noChangeAspect="1"/>
          </p:cNvPicPr>
          <p:nvPr/>
        </p:nvPicPr>
        <p:blipFill>
          <a:blip r:embed="rId3"/>
          <a:stretch>
            <a:fillRect/>
          </a:stretch>
        </p:blipFill>
        <p:spPr>
          <a:xfrm>
            <a:off x="3143250" y="1143000"/>
            <a:ext cx="2857500" cy="2857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2a: PF Tracking a circle (cont.)</a:t>
            </a:r>
          </a:p>
        </p:txBody>
      </p:sp>
      <p:sp>
        <p:nvSpPr>
          <p:cNvPr id="114" name="Shape 114"/>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15" name="Shape 115"/>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ps5-2-a-2.png</a:t>
            </a:r>
          </a:p>
        </p:txBody>
      </p:sp>
      <p:pic>
        <p:nvPicPr>
          <p:cNvPr id="3" name="Picture 2"/>
          <p:cNvPicPr>
            <a:picLocks noChangeAspect="1"/>
          </p:cNvPicPr>
          <p:nvPr/>
        </p:nvPicPr>
        <p:blipFill>
          <a:blip r:embed="rId3"/>
          <a:stretch>
            <a:fillRect/>
          </a:stretch>
        </p:blipFill>
        <p:spPr>
          <a:xfrm>
            <a:off x="3143250" y="1143000"/>
            <a:ext cx="2857500" cy="2857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2a: PF Tracking a circle (cont.)</a:t>
            </a:r>
          </a:p>
        </p:txBody>
      </p:sp>
      <p:sp>
        <p:nvSpPr>
          <p:cNvPr id="122" name="Shape 122"/>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23" name="Shape 123"/>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ps5-2-a-3.png</a:t>
            </a:r>
          </a:p>
        </p:txBody>
      </p:sp>
      <p:pic>
        <p:nvPicPr>
          <p:cNvPr id="3" name="Picture 2"/>
          <p:cNvPicPr>
            <a:picLocks noChangeAspect="1"/>
          </p:cNvPicPr>
          <p:nvPr/>
        </p:nvPicPr>
        <p:blipFill>
          <a:blip r:embed="rId3"/>
          <a:stretch>
            <a:fillRect/>
          </a:stretch>
        </p:blipFill>
        <p:spPr>
          <a:xfrm>
            <a:off x="3143250" y="1143000"/>
            <a:ext cx="2857500" cy="2857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2a: PF Tracking a circle (cont.)</a:t>
            </a:r>
          </a:p>
        </p:txBody>
      </p:sp>
      <p:sp>
        <p:nvSpPr>
          <p:cNvPr id="130" name="Shape 130"/>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31" name="Shape 131"/>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ps5-2-a-4.png</a:t>
            </a:r>
          </a:p>
        </p:txBody>
      </p:sp>
      <p:pic>
        <p:nvPicPr>
          <p:cNvPr id="3" name="Picture 2"/>
          <p:cNvPicPr>
            <a:picLocks noChangeAspect="1"/>
          </p:cNvPicPr>
          <p:nvPr/>
        </p:nvPicPr>
        <p:blipFill>
          <a:blip r:embed="rId3"/>
          <a:stretch>
            <a:fillRect/>
          </a:stretch>
        </p:blipFill>
        <p:spPr>
          <a:xfrm>
            <a:off x="3143250" y="1143000"/>
            <a:ext cx="2857500" cy="2857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2b: PF Tracking noisy video</a:t>
            </a:r>
          </a:p>
        </p:txBody>
      </p:sp>
      <p:sp>
        <p:nvSpPr>
          <p:cNvPr id="138" name="Shape 138"/>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39" name="Shape 139"/>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ps5-2-b-1.png</a:t>
            </a:r>
          </a:p>
        </p:txBody>
      </p:sp>
      <p:pic>
        <p:nvPicPr>
          <p:cNvPr id="4" name="Picture 3"/>
          <p:cNvPicPr>
            <a:picLocks noChangeAspect="1"/>
          </p:cNvPicPr>
          <p:nvPr/>
        </p:nvPicPr>
        <p:blipFill>
          <a:blip r:embed="rId3"/>
          <a:stretch>
            <a:fillRect/>
          </a:stretch>
        </p:blipFill>
        <p:spPr>
          <a:xfrm>
            <a:off x="1350499" y="943618"/>
            <a:ext cx="6203852" cy="34896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2b: PF Tracking noisy video (cont.)</a:t>
            </a:r>
          </a:p>
        </p:txBody>
      </p:sp>
      <p:sp>
        <p:nvSpPr>
          <p:cNvPr id="146" name="Shape 14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47" name="Shape 147"/>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ps5-2-b-2.png</a:t>
            </a:r>
          </a:p>
        </p:txBody>
      </p:sp>
      <p:pic>
        <p:nvPicPr>
          <p:cNvPr id="3" name="Picture 2"/>
          <p:cNvPicPr>
            <a:picLocks noChangeAspect="1"/>
          </p:cNvPicPr>
          <p:nvPr/>
        </p:nvPicPr>
        <p:blipFill>
          <a:blip r:embed="rId3"/>
          <a:stretch>
            <a:fillRect/>
          </a:stretch>
        </p:blipFill>
        <p:spPr>
          <a:xfrm>
            <a:off x="1638887" y="1063378"/>
            <a:ext cx="5980538" cy="33640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2b: PF Tracking noisy video (cont.)</a:t>
            </a:r>
          </a:p>
        </p:txBody>
      </p:sp>
      <p:sp>
        <p:nvSpPr>
          <p:cNvPr id="154" name="Shape 154"/>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55" name="Shape 155"/>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ps5-2-b-3.png</a:t>
            </a:r>
          </a:p>
        </p:txBody>
      </p:sp>
      <p:pic>
        <p:nvPicPr>
          <p:cNvPr id="3" name="Picture 2"/>
          <p:cNvPicPr>
            <a:picLocks noChangeAspect="1"/>
          </p:cNvPicPr>
          <p:nvPr/>
        </p:nvPicPr>
        <p:blipFill>
          <a:blip r:embed="rId3"/>
          <a:stretch>
            <a:fillRect/>
          </a:stretch>
        </p:blipFill>
        <p:spPr>
          <a:xfrm>
            <a:off x="1617814" y="977705"/>
            <a:ext cx="6147551" cy="345799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2b: PF Tracking noisy video (cont.)</a:t>
            </a:r>
          </a:p>
        </p:txBody>
      </p:sp>
      <p:sp>
        <p:nvSpPr>
          <p:cNvPr id="162" name="Shape 162"/>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63" name="Shape 163"/>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ps5-2-b-4.png</a:t>
            </a:r>
          </a:p>
        </p:txBody>
      </p:sp>
      <p:pic>
        <p:nvPicPr>
          <p:cNvPr id="2" name="Picture 1"/>
          <p:cNvPicPr>
            <a:picLocks noChangeAspect="1"/>
          </p:cNvPicPr>
          <p:nvPr/>
        </p:nvPicPr>
        <p:blipFill>
          <a:blip r:embed="rId3"/>
          <a:stretch>
            <a:fillRect/>
          </a:stretch>
        </p:blipFill>
        <p:spPr>
          <a:xfrm>
            <a:off x="1681089" y="1003406"/>
            <a:ext cx="6098344" cy="343031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3a: PF Changes in Appearance</a:t>
            </a:r>
          </a:p>
        </p:txBody>
      </p:sp>
      <p:sp>
        <p:nvSpPr>
          <p:cNvPr id="170" name="Shape 170"/>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71" name="Shape 171"/>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ps5-3-a-1.png</a:t>
            </a:r>
          </a:p>
        </p:txBody>
      </p:sp>
      <p:pic>
        <p:nvPicPr>
          <p:cNvPr id="2" name="Picture 1"/>
          <p:cNvPicPr>
            <a:picLocks noChangeAspect="1"/>
          </p:cNvPicPr>
          <p:nvPr/>
        </p:nvPicPr>
        <p:blipFill>
          <a:blip r:embed="rId3"/>
          <a:stretch>
            <a:fillRect/>
          </a:stretch>
        </p:blipFill>
        <p:spPr>
          <a:xfrm>
            <a:off x="1674055" y="1010879"/>
            <a:ext cx="5964702" cy="33551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sz="3400"/>
              <a:t>3a: PF Changes in Appearance (cont.)</a:t>
            </a:r>
          </a:p>
        </p:txBody>
      </p:sp>
      <p:sp>
        <p:nvSpPr>
          <p:cNvPr id="178" name="Shape 178"/>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79" name="Shape 179"/>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ps5-3-a-2.png</a:t>
            </a:r>
          </a:p>
        </p:txBody>
      </p:sp>
      <p:pic>
        <p:nvPicPr>
          <p:cNvPr id="2" name="Picture 1"/>
          <p:cNvPicPr>
            <a:picLocks noChangeAspect="1"/>
          </p:cNvPicPr>
          <p:nvPr/>
        </p:nvPicPr>
        <p:blipFill>
          <a:blip r:embed="rId3"/>
          <a:stretch>
            <a:fillRect/>
          </a:stretch>
        </p:blipFill>
        <p:spPr>
          <a:xfrm>
            <a:off x="1709224" y="1016814"/>
            <a:ext cx="5943600" cy="33432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a:spcBef>
                <a:spcPts val="0"/>
              </a:spcBef>
              <a:buNone/>
            </a:pPr>
            <a:r>
              <a:rPr lang="en"/>
              <a:t>1b: KF Tracking a circle</a:t>
            </a:r>
          </a:p>
        </p:txBody>
      </p:sp>
      <p:sp>
        <p:nvSpPr>
          <p:cNvPr id="42" name="Shape 42"/>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43" name="Shape 43"/>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ps5-1-b-1.png</a:t>
            </a:r>
          </a:p>
        </p:txBody>
      </p:sp>
      <p:pic>
        <p:nvPicPr>
          <p:cNvPr id="2" name="Picture 1"/>
          <p:cNvPicPr>
            <a:picLocks noChangeAspect="1"/>
          </p:cNvPicPr>
          <p:nvPr/>
        </p:nvPicPr>
        <p:blipFill>
          <a:blip r:embed="rId3"/>
          <a:stretch>
            <a:fillRect/>
          </a:stretch>
        </p:blipFill>
        <p:spPr>
          <a:xfrm>
            <a:off x="3143250" y="1143000"/>
            <a:ext cx="2857500" cy="2857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sz="3400"/>
              <a:t>3a: PF Changes in Appearance (cont.)</a:t>
            </a:r>
          </a:p>
        </p:txBody>
      </p:sp>
      <p:sp>
        <p:nvSpPr>
          <p:cNvPr id="186" name="Shape 18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87" name="Shape 187"/>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ps5-3-a-3.png</a:t>
            </a:r>
          </a:p>
        </p:txBody>
      </p:sp>
      <p:pic>
        <p:nvPicPr>
          <p:cNvPr id="2" name="Picture 1"/>
          <p:cNvPicPr>
            <a:picLocks noChangeAspect="1"/>
          </p:cNvPicPr>
          <p:nvPr/>
        </p:nvPicPr>
        <p:blipFill>
          <a:blip r:embed="rId3"/>
          <a:stretch>
            <a:fillRect/>
          </a:stretch>
        </p:blipFill>
        <p:spPr>
          <a:xfrm>
            <a:off x="1730325" y="1063378"/>
            <a:ext cx="5985803" cy="336701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4a: PF Occlusions</a:t>
            </a:r>
          </a:p>
        </p:txBody>
      </p:sp>
      <p:sp>
        <p:nvSpPr>
          <p:cNvPr id="194" name="Shape 194"/>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95" name="Shape 195"/>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ps5-4-a-1.png</a:t>
            </a:r>
          </a:p>
        </p:txBody>
      </p:sp>
      <p:pic>
        <p:nvPicPr>
          <p:cNvPr id="2" name="Picture 1"/>
          <p:cNvPicPr>
            <a:picLocks noChangeAspect="1"/>
          </p:cNvPicPr>
          <p:nvPr/>
        </p:nvPicPr>
        <p:blipFill>
          <a:blip r:embed="rId3"/>
          <a:stretch>
            <a:fillRect/>
          </a:stretch>
        </p:blipFill>
        <p:spPr>
          <a:xfrm>
            <a:off x="2412600" y="952200"/>
            <a:ext cx="4445400" cy="33340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4a: PF Occlusions (cont.)</a:t>
            </a:r>
          </a:p>
        </p:txBody>
      </p:sp>
      <p:sp>
        <p:nvSpPr>
          <p:cNvPr id="202" name="Shape 202"/>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03" name="Shape 203"/>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ps5-4-a-2.png</a:t>
            </a:r>
          </a:p>
        </p:txBody>
      </p:sp>
      <p:pic>
        <p:nvPicPr>
          <p:cNvPr id="2" name="Picture 1"/>
          <p:cNvPicPr>
            <a:picLocks noChangeAspect="1"/>
          </p:cNvPicPr>
          <p:nvPr/>
        </p:nvPicPr>
        <p:blipFill>
          <a:blip r:embed="rId3"/>
          <a:stretch>
            <a:fillRect/>
          </a:stretch>
        </p:blipFill>
        <p:spPr>
          <a:xfrm>
            <a:off x="2474740" y="998806"/>
            <a:ext cx="4383259" cy="328744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4a: PF Occlusions (cont.)</a:t>
            </a:r>
          </a:p>
        </p:txBody>
      </p:sp>
      <p:sp>
        <p:nvSpPr>
          <p:cNvPr id="210" name="Shape 210"/>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11" name="Shape 211"/>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ps5-4-a-3.png</a:t>
            </a:r>
          </a:p>
        </p:txBody>
      </p:sp>
      <p:pic>
        <p:nvPicPr>
          <p:cNvPr id="2" name="Picture 1"/>
          <p:cNvPicPr>
            <a:picLocks noChangeAspect="1"/>
          </p:cNvPicPr>
          <p:nvPr/>
        </p:nvPicPr>
        <p:blipFill>
          <a:blip r:embed="rId3"/>
          <a:stretch>
            <a:fillRect/>
          </a:stretch>
        </p:blipFill>
        <p:spPr>
          <a:xfrm>
            <a:off x="2349304" y="973952"/>
            <a:ext cx="4572000" cy="3429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4a: PF Occlusions (cont.)</a:t>
            </a:r>
          </a:p>
        </p:txBody>
      </p:sp>
      <p:sp>
        <p:nvSpPr>
          <p:cNvPr id="218" name="Shape 218"/>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19" name="Shape 219"/>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ps5-4-a-4.png</a:t>
            </a:r>
          </a:p>
        </p:txBody>
      </p:sp>
      <p:pic>
        <p:nvPicPr>
          <p:cNvPr id="2" name="Picture 1"/>
          <p:cNvPicPr>
            <a:picLocks noChangeAspect="1"/>
          </p:cNvPicPr>
          <p:nvPr/>
        </p:nvPicPr>
        <p:blipFill>
          <a:blip r:embed="rId3"/>
          <a:stretch>
            <a:fillRect/>
          </a:stretch>
        </p:blipFill>
        <p:spPr>
          <a:xfrm>
            <a:off x="2412600" y="973952"/>
            <a:ext cx="4572000" cy="3429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457200" y="205975"/>
            <a:ext cx="8589300" cy="857400"/>
          </a:xfrm>
          <a:prstGeom prst="rect">
            <a:avLst/>
          </a:prstGeom>
        </p:spPr>
        <p:txBody>
          <a:bodyPr wrap="square" lIns="91425" tIns="91425" rIns="91425" bIns="91425" anchor="b" anchorCtr="0">
            <a:noAutofit/>
          </a:bodyPr>
          <a:lstStyle/>
          <a:p>
            <a:pPr lvl="0" rtl="0">
              <a:spcBef>
                <a:spcPts val="0"/>
              </a:spcBef>
              <a:buNone/>
            </a:pPr>
            <a:r>
              <a:rPr lang="en"/>
              <a:t>4: Text response</a:t>
            </a:r>
          </a:p>
        </p:txBody>
      </p:sp>
      <p:sp>
        <p:nvSpPr>
          <p:cNvPr id="226" name="Shape 22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27" name="Shape 227"/>
          <p:cNvSpPr txBox="1">
            <a:spLocks noGrp="1"/>
          </p:cNvSpPr>
          <p:nvPr>
            <p:ph type="body" idx="1"/>
          </p:nvPr>
        </p:nvSpPr>
        <p:spPr>
          <a:xfrm>
            <a:off x="457200" y="1200150"/>
            <a:ext cx="8229600" cy="3725700"/>
          </a:xfrm>
          <a:prstGeom prst="rect">
            <a:avLst/>
          </a:prstGeom>
        </p:spPr>
        <p:txBody>
          <a:bodyPr wrap="square" lIns="91425" tIns="91425" rIns="91425" bIns="91425" anchor="t" anchorCtr="0">
            <a:noAutofit/>
          </a:bodyPr>
          <a:lstStyle/>
          <a:p>
            <a:pPr lvl="0">
              <a:lnSpc>
                <a:spcPct val="115000"/>
              </a:lnSpc>
              <a:buNone/>
            </a:pPr>
            <a:r>
              <a:rPr lang="en-US" sz="1800" dirty="0">
                <a:solidFill>
                  <a:schemeClr val="dk1"/>
                </a:solidFill>
                <a:latin typeface="Calibri"/>
                <a:ea typeface="Calibri"/>
                <a:cs typeface="Calibri"/>
                <a:sym typeface="Calibri"/>
              </a:rPr>
              <a:t>Describe what you did. How did you modify the Particle Filter class to continue tracking after occlusions? </a:t>
            </a:r>
          </a:p>
          <a:p>
            <a:pPr lvl="0">
              <a:lnSpc>
                <a:spcPct val="115000"/>
              </a:lnSpc>
              <a:buNone/>
            </a:pPr>
            <a:r>
              <a:rPr lang="en-US" sz="1800" dirty="0">
                <a:solidFill>
                  <a:schemeClr val="dk1"/>
                </a:solidFill>
                <a:latin typeface="Calibri"/>
                <a:ea typeface="Calibri"/>
                <a:cs typeface="Calibri"/>
                <a:sym typeface="Calibri"/>
              </a:rPr>
              <a:t>What  I did is adding a third dimension scale factor (0 – 1) to the particles, so this scale factor will be used to resize the template and proposed template for every particle then calculating the probability, and just like the (x, y), the scale factor for the most weighted particles will be similar after resample the particles. I also perturbed the scale factor with a small Gaussian noise, so this noise will be applied on the dynamics model allowing the scale factor become smaller and smaller. About the occlusions, I had done something basically to output every frame’s average or median MSE and use it to decide a threshold value, if the current MSE is bigger than that threshold, then I will skip resample the particle, and if it’s smaller than it, then I will  go back to normal process.</a:t>
            </a:r>
          </a:p>
          <a:p>
            <a:pPr lvl="0" rtl="0">
              <a:lnSpc>
                <a:spcPct val="115000"/>
              </a:lnSpc>
              <a:spcBef>
                <a:spcPts val="0"/>
              </a:spcBef>
              <a:buNone/>
            </a:pPr>
            <a:endParaRPr sz="2000" dirty="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5: Tracking multiple targets</a:t>
            </a:r>
          </a:p>
        </p:txBody>
      </p:sp>
      <p:sp>
        <p:nvSpPr>
          <p:cNvPr id="233" name="Shape 233"/>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34" name="Shape 234"/>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ps5-5-a-1.png</a:t>
            </a:r>
          </a:p>
        </p:txBody>
      </p:sp>
      <p:pic>
        <p:nvPicPr>
          <p:cNvPr id="2" name="Picture 1"/>
          <p:cNvPicPr>
            <a:picLocks noChangeAspect="1"/>
          </p:cNvPicPr>
          <p:nvPr/>
        </p:nvPicPr>
        <p:blipFill>
          <a:blip r:embed="rId3"/>
          <a:stretch>
            <a:fillRect/>
          </a:stretch>
        </p:blipFill>
        <p:spPr>
          <a:xfrm>
            <a:off x="2254545" y="950361"/>
            <a:ext cx="4634910" cy="347618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5: Tracking multiple targets (cont.)</a:t>
            </a:r>
          </a:p>
        </p:txBody>
      </p:sp>
      <p:sp>
        <p:nvSpPr>
          <p:cNvPr id="241" name="Shape 241"/>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42" name="Shape 242"/>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ps5-5-a-2.png</a:t>
            </a:r>
          </a:p>
        </p:txBody>
      </p:sp>
      <p:pic>
        <p:nvPicPr>
          <p:cNvPr id="2" name="Picture 1"/>
          <p:cNvPicPr>
            <a:picLocks noChangeAspect="1"/>
          </p:cNvPicPr>
          <p:nvPr/>
        </p:nvPicPr>
        <p:blipFill>
          <a:blip r:embed="rId3"/>
          <a:stretch>
            <a:fillRect/>
          </a:stretch>
        </p:blipFill>
        <p:spPr>
          <a:xfrm>
            <a:off x="2359378" y="1063378"/>
            <a:ext cx="4425243" cy="331893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5: Tracking multiple targets (cont.)</a:t>
            </a:r>
          </a:p>
        </p:txBody>
      </p:sp>
      <p:sp>
        <p:nvSpPr>
          <p:cNvPr id="249" name="Shape 249"/>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50" name="Shape 250"/>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ps5-5-a-3.png</a:t>
            </a:r>
          </a:p>
        </p:txBody>
      </p:sp>
      <p:pic>
        <p:nvPicPr>
          <p:cNvPr id="3" name="Picture 2"/>
          <p:cNvPicPr>
            <a:picLocks noChangeAspect="1"/>
          </p:cNvPicPr>
          <p:nvPr/>
        </p:nvPicPr>
        <p:blipFill>
          <a:blip r:embed="rId3"/>
          <a:stretch>
            <a:fillRect/>
          </a:stretch>
        </p:blipFill>
        <p:spPr>
          <a:xfrm>
            <a:off x="2150933" y="878175"/>
            <a:ext cx="4580467" cy="34353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457200" y="205975"/>
            <a:ext cx="8589300" cy="857400"/>
          </a:xfrm>
          <a:prstGeom prst="rect">
            <a:avLst/>
          </a:prstGeom>
        </p:spPr>
        <p:txBody>
          <a:bodyPr wrap="square" lIns="91425" tIns="91425" rIns="91425" bIns="91425" anchor="b" anchorCtr="0">
            <a:noAutofit/>
          </a:bodyPr>
          <a:lstStyle/>
          <a:p>
            <a:pPr lvl="0" rtl="0">
              <a:spcBef>
                <a:spcPts val="0"/>
              </a:spcBef>
              <a:buNone/>
            </a:pPr>
            <a:r>
              <a:rPr lang="en"/>
              <a:t>5: Text response</a:t>
            </a:r>
          </a:p>
        </p:txBody>
      </p:sp>
      <p:sp>
        <p:nvSpPr>
          <p:cNvPr id="257" name="Shape 257"/>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58" name="Shape 258"/>
          <p:cNvSpPr txBox="1">
            <a:spLocks noGrp="1"/>
          </p:cNvSpPr>
          <p:nvPr>
            <p:ph type="body" idx="1"/>
          </p:nvPr>
        </p:nvSpPr>
        <p:spPr>
          <a:xfrm>
            <a:off x="457200" y="1200150"/>
            <a:ext cx="8229600" cy="3725700"/>
          </a:xfrm>
          <a:prstGeom prst="rect">
            <a:avLst/>
          </a:prstGeom>
        </p:spPr>
        <p:txBody>
          <a:bodyPr wrap="square" lIns="91425" tIns="91425" rIns="91425" bIns="91425" anchor="t" anchorCtr="0">
            <a:noAutofit/>
          </a:bodyPr>
          <a:lstStyle/>
          <a:p>
            <a:pPr lvl="0">
              <a:lnSpc>
                <a:spcPct val="115000"/>
              </a:lnSpc>
              <a:buNone/>
            </a:pPr>
            <a:r>
              <a:rPr lang="en-US" sz="2000" dirty="0">
                <a:solidFill>
                  <a:schemeClr val="dk1"/>
                </a:solidFill>
                <a:latin typeface="Calibri"/>
                <a:ea typeface="Calibri"/>
                <a:cs typeface="Calibri"/>
                <a:sym typeface="Calibri"/>
              </a:rPr>
              <a:t>Describe what you did. How different it was to use a KF vs PF? Which one worked best and why? Include details about any modifications you had to apply to handle multiple targets.</a:t>
            </a:r>
          </a:p>
          <a:p>
            <a:pPr lvl="0">
              <a:lnSpc>
                <a:spcPct val="115000"/>
              </a:lnSpc>
              <a:buNone/>
            </a:pPr>
            <a:r>
              <a:rPr lang="en-US" sz="2000" dirty="0">
                <a:solidFill>
                  <a:schemeClr val="dk1"/>
                </a:solidFill>
                <a:latin typeface="Calibri"/>
                <a:ea typeface="Calibri"/>
                <a:cs typeface="Calibri"/>
                <a:sym typeface="Calibri"/>
              </a:rPr>
              <a:t>Based on my results, the KF works better, the PF seems not work very well, no matter I tried all the tricks I used before. As for KF, I adjusted the noise, and also controlled what frame number expected for that person. KF is more like a linear dynamical models with Gaussian noise, which is often optimal to track multiple targets in a relative simple situation, but particle filter is more like a sequential dynamic approach, which is more general and good for complex situations.  </a:t>
            </a:r>
            <a:endParaRPr sz="2000"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1b: KF Tracking a circle (cont.)</a:t>
            </a:r>
          </a:p>
        </p:txBody>
      </p:sp>
      <p:sp>
        <p:nvSpPr>
          <p:cNvPr id="50" name="Shape 50"/>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51" name="Shape 51"/>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ps5-1-b-2.png</a:t>
            </a:r>
          </a:p>
        </p:txBody>
      </p:sp>
      <p:pic>
        <p:nvPicPr>
          <p:cNvPr id="2" name="Picture 1"/>
          <p:cNvPicPr>
            <a:picLocks noChangeAspect="1"/>
          </p:cNvPicPr>
          <p:nvPr/>
        </p:nvPicPr>
        <p:blipFill>
          <a:blip r:embed="rId3"/>
          <a:stretch>
            <a:fillRect/>
          </a:stretch>
        </p:blipFill>
        <p:spPr>
          <a:xfrm>
            <a:off x="3143250" y="1143000"/>
            <a:ext cx="2857500" cy="2857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6: Challenge Problem</a:t>
            </a:r>
          </a:p>
        </p:txBody>
      </p:sp>
      <p:sp>
        <p:nvSpPr>
          <p:cNvPr id="264" name="Shape 264"/>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65" name="Shape 265"/>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ps5-6-a-1.png</a:t>
            </a:r>
          </a:p>
        </p:txBody>
      </p:sp>
      <p:pic>
        <p:nvPicPr>
          <p:cNvPr id="2" name="Picture 1"/>
          <p:cNvPicPr>
            <a:picLocks noChangeAspect="1"/>
          </p:cNvPicPr>
          <p:nvPr/>
        </p:nvPicPr>
        <p:blipFill>
          <a:blip r:embed="rId3"/>
          <a:stretch>
            <a:fillRect/>
          </a:stretch>
        </p:blipFill>
        <p:spPr>
          <a:xfrm>
            <a:off x="3048000" y="1428750"/>
            <a:ext cx="3048000" cy="2286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6: Challenge Problem (cont.)</a:t>
            </a:r>
          </a:p>
        </p:txBody>
      </p:sp>
      <p:sp>
        <p:nvSpPr>
          <p:cNvPr id="272" name="Shape 272"/>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73" name="Shape 273"/>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ps5-6-a-2.png</a:t>
            </a:r>
          </a:p>
        </p:txBody>
      </p:sp>
      <p:pic>
        <p:nvPicPr>
          <p:cNvPr id="2" name="Picture 1"/>
          <p:cNvPicPr>
            <a:picLocks noChangeAspect="1"/>
          </p:cNvPicPr>
          <p:nvPr/>
        </p:nvPicPr>
        <p:blipFill>
          <a:blip r:embed="rId3"/>
          <a:stretch>
            <a:fillRect/>
          </a:stretch>
        </p:blipFill>
        <p:spPr>
          <a:xfrm>
            <a:off x="3048000" y="1428750"/>
            <a:ext cx="3048000" cy="2286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6: Challenge Problem (cont.)</a:t>
            </a:r>
          </a:p>
        </p:txBody>
      </p:sp>
      <p:sp>
        <p:nvSpPr>
          <p:cNvPr id="280" name="Shape 280"/>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81" name="Shape 281"/>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ps5-6-a-3.png</a:t>
            </a:r>
          </a:p>
        </p:txBody>
      </p:sp>
      <p:pic>
        <p:nvPicPr>
          <p:cNvPr id="2" name="Picture 1"/>
          <p:cNvPicPr>
            <a:picLocks noChangeAspect="1"/>
          </p:cNvPicPr>
          <p:nvPr/>
        </p:nvPicPr>
        <p:blipFill>
          <a:blip r:embed="rId3"/>
          <a:stretch>
            <a:fillRect/>
          </a:stretch>
        </p:blipFill>
        <p:spPr>
          <a:xfrm>
            <a:off x="3048000" y="1428750"/>
            <a:ext cx="3048000" cy="2286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57200" y="205975"/>
            <a:ext cx="8589300" cy="857400"/>
          </a:xfrm>
          <a:prstGeom prst="rect">
            <a:avLst/>
          </a:prstGeom>
        </p:spPr>
        <p:txBody>
          <a:bodyPr wrap="square" lIns="91425" tIns="91425" rIns="91425" bIns="91425" anchor="b" anchorCtr="0">
            <a:noAutofit/>
          </a:bodyPr>
          <a:lstStyle/>
          <a:p>
            <a:pPr lvl="0" rtl="0">
              <a:spcBef>
                <a:spcPts val="0"/>
              </a:spcBef>
              <a:buNone/>
            </a:pPr>
            <a:r>
              <a:rPr lang="en"/>
              <a:t>6: Challenge Problem Text response</a:t>
            </a:r>
          </a:p>
        </p:txBody>
      </p:sp>
      <p:sp>
        <p:nvSpPr>
          <p:cNvPr id="288" name="Shape 288"/>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89" name="Shape 289"/>
          <p:cNvSpPr txBox="1">
            <a:spLocks noGrp="1"/>
          </p:cNvSpPr>
          <p:nvPr>
            <p:ph type="body" idx="1"/>
          </p:nvPr>
        </p:nvSpPr>
        <p:spPr>
          <a:xfrm>
            <a:off x="457200" y="1200150"/>
            <a:ext cx="8229600" cy="3725700"/>
          </a:xfrm>
          <a:prstGeom prst="rect">
            <a:avLst/>
          </a:prstGeom>
        </p:spPr>
        <p:txBody>
          <a:bodyPr wrap="square" lIns="91425" tIns="91425" rIns="91425" bIns="91425" anchor="t" anchorCtr="0">
            <a:noAutofit/>
          </a:bodyPr>
          <a:lstStyle/>
          <a:p>
            <a:pPr lvl="0">
              <a:lnSpc>
                <a:spcPct val="115000"/>
              </a:lnSpc>
              <a:buNone/>
            </a:pPr>
            <a:r>
              <a:rPr lang="en-US" sz="2400" dirty="0">
                <a:solidFill>
                  <a:schemeClr val="dk1"/>
                </a:solidFill>
                <a:latin typeface="Calibri"/>
                <a:ea typeface="Calibri"/>
                <a:cs typeface="Calibri"/>
                <a:sym typeface="Calibri"/>
              </a:rPr>
              <a:t>Text Answer: Describe what you did. Did this task present any additional challenges compared to the previous sections?  Include details about any modifications you had to apply.</a:t>
            </a:r>
          </a:p>
          <a:p>
            <a:pPr lvl="0">
              <a:lnSpc>
                <a:spcPct val="115000"/>
              </a:lnSpc>
              <a:buNone/>
            </a:pPr>
            <a:r>
              <a:rPr lang="en-US" sz="2400" dirty="0">
                <a:solidFill>
                  <a:schemeClr val="dk1"/>
                </a:solidFill>
                <a:latin typeface="Calibri"/>
                <a:ea typeface="Calibri"/>
                <a:cs typeface="Calibri"/>
                <a:sym typeface="Calibri"/>
              </a:rPr>
              <a:t>I combined the KF and PF, because KF is good at beginning when the target moving towards the right, but PF is more adapted the situation the camera zoomed in and out, I also adjusted the noise sigma and created threshold to cutoff the particles that fall too far out of predicated value. </a:t>
            </a:r>
            <a:endParaRPr sz="24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1b: KF Tracking a circle (cont.)</a:t>
            </a:r>
          </a:p>
        </p:txBody>
      </p:sp>
      <p:sp>
        <p:nvSpPr>
          <p:cNvPr id="58" name="Shape 58"/>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59" name="Shape 59"/>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ps5-1-b-3.png</a:t>
            </a:r>
          </a:p>
        </p:txBody>
      </p:sp>
      <p:pic>
        <p:nvPicPr>
          <p:cNvPr id="2" name="Picture 1"/>
          <p:cNvPicPr>
            <a:picLocks noChangeAspect="1"/>
          </p:cNvPicPr>
          <p:nvPr/>
        </p:nvPicPr>
        <p:blipFill>
          <a:blip r:embed="rId3"/>
          <a:stretch>
            <a:fillRect/>
          </a:stretch>
        </p:blipFill>
        <p:spPr>
          <a:xfrm>
            <a:off x="3143250" y="1143000"/>
            <a:ext cx="2857500" cy="2857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1b: KF Tracking a circle (cont.)</a:t>
            </a:r>
          </a:p>
        </p:txBody>
      </p:sp>
      <p:sp>
        <p:nvSpPr>
          <p:cNvPr id="66" name="Shape 6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67" name="Shape 67"/>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ps5-1-b-4.png</a:t>
            </a:r>
          </a:p>
        </p:txBody>
      </p:sp>
      <p:pic>
        <p:nvPicPr>
          <p:cNvPr id="2" name="Picture 1"/>
          <p:cNvPicPr>
            <a:picLocks noChangeAspect="1"/>
          </p:cNvPicPr>
          <p:nvPr/>
        </p:nvPicPr>
        <p:blipFill>
          <a:blip r:embed="rId3"/>
          <a:stretch>
            <a:fillRect/>
          </a:stretch>
        </p:blipFill>
        <p:spPr>
          <a:xfrm>
            <a:off x="3143250" y="1143000"/>
            <a:ext cx="2857500" cy="2857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1c: KF Tracking pedestrians</a:t>
            </a:r>
          </a:p>
        </p:txBody>
      </p:sp>
      <p:sp>
        <p:nvSpPr>
          <p:cNvPr id="74" name="Shape 74"/>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75" name="Shape 75"/>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ps5-1-c-1.png</a:t>
            </a:r>
          </a:p>
        </p:txBody>
      </p:sp>
      <p:pic>
        <p:nvPicPr>
          <p:cNvPr id="2" name="Picture 1"/>
          <p:cNvPicPr>
            <a:picLocks noChangeAspect="1"/>
          </p:cNvPicPr>
          <p:nvPr/>
        </p:nvPicPr>
        <p:blipFill>
          <a:blip r:embed="rId3"/>
          <a:stretch>
            <a:fillRect/>
          </a:stretch>
        </p:blipFill>
        <p:spPr>
          <a:xfrm>
            <a:off x="2286000" y="884525"/>
            <a:ext cx="4572000" cy="3429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1c: KF Tracking pedestrians</a:t>
            </a:r>
          </a:p>
        </p:txBody>
      </p:sp>
      <p:sp>
        <p:nvSpPr>
          <p:cNvPr id="82" name="Shape 82"/>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83" name="Shape 83"/>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ps5-1-c-2.png</a:t>
            </a:r>
          </a:p>
        </p:txBody>
      </p:sp>
      <p:pic>
        <p:nvPicPr>
          <p:cNvPr id="2" name="Picture 1"/>
          <p:cNvPicPr>
            <a:picLocks noChangeAspect="1"/>
          </p:cNvPicPr>
          <p:nvPr/>
        </p:nvPicPr>
        <p:blipFill>
          <a:blip r:embed="rId3"/>
          <a:stretch>
            <a:fillRect/>
          </a:stretch>
        </p:blipFill>
        <p:spPr>
          <a:xfrm>
            <a:off x="2286000" y="973952"/>
            <a:ext cx="4572000" cy="3429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1c: KF Tracking pedestrians</a:t>
            </a:r>
          </a:p>
        </p:txBody>
      </p:sp>
      <p:sp>
        <p:nvSpPr>
          <p:cNvPr id="90" name="Shape 90"/>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91" name="Shape 91"/>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ps5-1-c-3.png</a:t>
            </a:r>
          </a:p>
        </p:txBody>
      </p:sp>
      <p:pic>
        <p:nvPicPr>
          <p:cNvPr id="2" name="Picture 1"/>
          <p:cNvPicPr>
            <a:picLocks noChangeAspect="1"/>
          </p:cNvPicPr>
          <p:nvPr/>
        </p:nvPicPr>
        <p:blipFill>
          <a:blip r:embed="rId3"/>
          <a:stretch>
            <a:fillRect/>
          </a:stretch>
        </p:blipFill>
        <p:spPr>
          <a:xfrm>
            <a:off x="2412600" y="973952"/>
            <a:ext cx="4572000" cy="3429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rtl="0">
              <a:spcBef>
                <a:spcPts val="0"/>
              </a:spcBef>
              <a:buNone/>
            </a:pPr>
            <a:r>
              <a:rPr lang="en"/>
              <a:t>1c: KF Tracking pedestrians</a:t>
            </a:r>
          </a:p>
        </p:txBody>
      </p:sp>
      <p:sp>
        <p:nvSpPr>
          <p:cNvPr id="98" name="Shape 98"/>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99" name="Shape 99"/>
          <p:cNvSpPr txBox="1"/>
          <p:nvPr/>
        </p:nvSpPr>
        <p:spPr>
          <a:xfrm>
            <a:off x="2412600" y="4313525"/>
            <a:ext cx="4318800" cy="504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b="1">
                <a:solidFill>
                  <a:schemeClr val="dk1"/>
                </a:solidFill>
                <a:latin typeface="Calibri"/>
                <a:ea typeface="Calibri"/>
                <a:cs typeface="Calibri"/>
                <a:sym typeface="Calibri"/>
              </a:rPr>
              <a:t>ps5-1-c-4.png</a:t>
            </a:r>
          </a:p>
        </p:txBody>
      </p:sp>
      <p:pic>
        <p:nvPicPr>
          <p:cNvPr id="2" name="Picture 1"/>
          <p:cNvPicPr>
            <a:picLocks noChangeAspect="1"/>
          </p:cNvPicPr>
          <p:nvPr/>
        </p:nvPicPr>
        <p:blipFill>
          <a:blip r:embed="rId3"/>
          <a:stretch>
            <a:fillRect/>
          </a:stretch>
        </p:blipFill>
        <p:spPr>
          <a:xfrm>
            <a:off x="2342270" y="884525"/>
            <a:ext cx="4572000" cy="3429000"/>
          </a:xfrm>
          <a:prstGeom prst="rect">
            <a:avLst/>
          </a:prstGeom>
        </p:spPr>
      </p:pic>
    </p:spTree>
  </p:cSld>
  <p:clrMapOvr>
    <a:masterClrMapping/>
  </p:clrMapOvr>
</p:sld>
</file>

<file path=ppt/theme/theme1.xml><?xml version="1.0" encoding="utf-8"?>
<a:theme xmlns:a="http://schemas.openxmlformats.org/drawingml/2006/main"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790</Words>
  <Application>Microsoft Office PowerPoint</Application>
  <PresentationFormat>On-screen Show (16:9)</PresentationFormat>
  <Paragraphs>105</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Light Gradient</vt:lpstr>
      <vt:lpstr>Computer Vision  Fall 2017 Problem Set #5</vt:lpstr>
      <vt:lpstr>1b: KF Tracking a circle</vt:lpstr>
      <vt:lpstr>1b: KF Tracking a circle (cont.)</vt:lpstr>
      <vt:lpstr>1b: KF Tracking a circle (cont.)</vt:lpstr>
      <vt:lpstr>1b: KF Tracking a circle (cont.)</vt:lpstr>
      <vt:lpstr>1c: KF Tracking pedestrians</vt:lpstr>
      <vt:lpstr>1c: KF Tracking pedestrians</vt:lpstr>
      <vt:lpstr>1c: KF Tracking pedestrians</vt:lpstr>
      <vt:lpstr>1c: KF Tracking pedestrians</vt:lpstr>
      <vt:lpstr>2a: PF Tracking a circle</vt:lpstr>
      <vt:lpstr>2a: PF Tracking a circle (cont.)</vt:lpstr>
      <vt:lpstr>2a: PF Tracking a circle (cont.)</vt:lpstr>
      <vt:lpstr>2a: PF Tracking a circle (cont.)</vt:lpstr>
      <vt:lpstr>2b: PF Tracking noisy video</vt:lpstr>
      <vt:lpstr>2b: PF Tracking noisy video (cont.)</vt:lpstr>
      <vt:lpstr>2b: PF Tracking noisy video (cont.)</vt:lpstr>
      <vt:lpstr>2b: PF Tracking noisy video (cont.)</vt:lpstr>
      <vt:lpstr>3a: PF Changes in Appearance</vt:lpstr>
      <vt:lpstr>3a: PF Changes in Appearance (cont.)</vt:lpstr>
      <vt:lpstr>3a: PF Changes in Appearance (cont.)</vt:lpstr>
      <vt:lpstr>4a: PF Occlusions</vt:lpstr>
      <vt:lpstr>4a: PF Occlusions (cont.)</vt:lpstr>
      <vt:lpstr>4a: PF Occlusions (cont.)</vt:lpstr>
      <vt:lpstr>4a: PF Occlusions (cont.)</vt:lpstr>
      <vt:lpstr>4: Text response</vt:lpstr>
      <vt:lpstr>5: Tracking multiple targets</vt:lpstr>
      <vt:lpstr>5: Tracking multiple targets (cont.)</vt:lpstr>
      <vt:lpstr>5: Tracking multiple targets (cont.)</vt:lpstr>
      <vt:lpstr>5: Text response</vt:lpstr>
      <vt:lpstr>6: Challenge Problem</vt:lpstr>
      <vt:lpstr>6: Challenge Problem (cont.)</vt:lpstr>
      <vt:lpstr>6: Challenge Problem (cont.)</vt:lpstr>
      <vt:lpstr>6: Challenge Problem Text response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Fall 2017 Problem Set #5</dc:title>
  <cp:lastModifiedBy>zz</cp:lastModifiedBy>
  <cp:revision>13</cp:revision>
  <dcterms:modified xsi:type="dcterms:W3CDTF">2017-10-30T08:27:39Z</dcterms:modified>
</cp:coreProperties>
</file>